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1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1114F6-B88C-2A4C-BA67-C4EB13CB5638}">
          <p14:sldIdLst>
            <p14:sldId id="256"/>
            <p14:sldId id="263"/>
            <p14:sldId id="261"/>
            <p14:sldId id="262"/>
            <p14:sldId id="264"/>
            <p14:sldId id="265"/>
            <p14:sldId id="267"/>
            <p14:sldId id="268"/>
            <p14:sldId id="269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52F"/>
    <a:srgbClr val="446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4"/>
    <p:restoredTop sz="95884"/>
  </p:normalViewPr>
  <p:slideViewPr>
    <p:cSldViewPr snapToGrid="0" snapToObjects="1">
      <p:cViewPr varScale="1">
        <p:scale>
          <a:sx n="66" d="100"/>
          <a:sy n="66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1A21B-8E62-AA4A-B126-F31A13C94FBF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CD45C-93F7-D443-A8B0-A0009DE86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Reservoirs, in particular, bury more carbon than ocean sediments each year. </a:t>
            </a:r>
          </a:p>
          <a:p>
            <a:endParaRPr lang="en-US" dirty="0"/>
          </a:p>
          <a:p>
            <a:r>
              <a:rPr lang="en-US" dirty="0"/>
              <a:t>At the same time, carbon emissions from reservoirs are 20% of global fossil fuel emissions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15869-3815-8840-8D7D-BDC2DF82C6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0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the anoxic panel is true. The </a:t>
            </a:r>
            <a:r>
              <a:rPr lang="en-US" dirty="0" err="1"/>
              <a:t>oxic</a:t>
            </a:r>
            <a:r>
              <a:rPr lang="en-US" dirty="0"/>
              <a:t> panel is a hypothesis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D45C-93F7-D443-A8B0-A0009DE86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8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D45C-93F7-D443-A8B0-A0009DE86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708A-4FF3-4044-BBE8-3550FE55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32E3E-7B0A-7740-A436-0AAC85AA4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B9281-6220-7346-A3EC-C724CEB4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A175-8E26-7542-9E5E-34F4197A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1D5E-2F79-BD44-9C68-942BBDA3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9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6629-FEEE-8D42-BF6E-8546CDE7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75552-B600-B145-B4DB-18862E514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6DB8-4A72-5345-962D-22061812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424F-DD6F-574B-962D-BE8D5E9A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0A8F-B80F-AF46-A223-A46750AE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2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88CFC-77B3-5247-8C29-12FDD0076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9F994-DE33-3A4B-9947-9B23C4E04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A6F53-C9DC-BC41-8968-4C4A36C8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8FD6-540A-BA47-8C52-BCE0F5CA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37BA-6D06-F449-9CA8-76BDBA9E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6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C9C9-4D5A-F64D-86C0-79B39F1A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B348-F4F1-174F-8683-62E96E706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1ADBF-68AE-D44B-9A35-00DF621A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9F18-5DC6-AF4F-8176-E9EB99DD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723F-FD49-5C4E-8DEB-B17BA01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FA98-A4D3-3D41-AEEA-66728119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CFAF-5A04-7940-9949-FC26FD939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06CFF-EB54-FA44-AC85-5BEFE3D0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0E7BC-789C-8D46-A3A8-405D6A7C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C88A5-61E0-FD43-8ED1-01874546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1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43E8-C3AE-0A4A-9695-32E23FBD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7813-F240-9C4D-AA4F-040C8EAAF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F76A2-261C-C44E-8195-A51B5FE6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61ADB-90DA-9348-A9B8-74340CD5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C4B24-A9F9-494B-8569-8C19CC0F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911F5-F938-D443-9B03-AB61CE70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0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6BE6-8A5C-1642-9422-F97D5CFA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CF0D0-6DB5-F742-AEB0-1B468E03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724B6-1A2E-C242-B049-622C11A5B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5A96F-CF87-6D4A-A726-4F3E0314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E06DD-961A-6944-8980-65369F80B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B3005-28D0-BD46-8212-633A04FA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E13BF-59AF-624B-8738-C8B4F8D7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5F3E5-AFF3-CE45-9DAC-EC98A28D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667D-2486-7345-9BB3-806795BB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14055-52ED-AA4F-B14E-B26AFBFE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13021-32A8-604B-9B08-AF048356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06D7A-0963-074B-852F-EB35BF73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41D63-50E8-864D-B221-ECDB48B2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20339-1CD2-6845-8443-C50F003C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0C5D-F782-F642-8863-63CCE125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9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B7C5-48C3-DB48-B848-BAFA6640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AFBD-5E74-3440-A2FC-20DF8ED4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FB0D4-21DB-8C4B-9B22-02304FF96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04A74-BF1A-A740-9F41-19357CD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8B4EF-F0A8-684F-941F-803547C2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3C0B6-B0B0-7948-B28E-A82AFF55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D33F-D0CA-1046-ABD2-71AC5387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4DE28A-54F8-C141-A9DE-EDECB6B7F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2CC15-DC52-4F4B-AF74-51EE80B26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48858-6B36-F049-AF89-818F16CA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8FFED-F503-5343-B174-9E1007A6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AE6A-F891-5946-AA8E-9D4FDD00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0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A91DE9-4669-424A-8420-666C5716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AB6BB-FB80-1041-9F75-77DBAEAA7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ABA2-4B99-B34F-B262-EFF85A45A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8D769-7BF9-E541-91BF-45B2D1E0E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DD81D-A562-404D-A3B7-CF750BA74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1F606-5CCD-014B-949A-11EE8930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AD4DD-9195-DF4B-9AA2-55724C04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6B06-796C-D446-BB32-F101571CC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Testing the “rusty sink” in freshwater sediment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0DC2-A5EC-8C48-AD51-523F2DE28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752"/>
            <a:ext cx="9144000" cy="621619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Or “why has Abby spent so much time in Jeb’s lab this year”</a:t>
            </a:r>
          </a:p>
        </p:txBody>
      </p:sp>
    </p:spTree>
    <p:extLst>
      <p:ext uri="{BB962C8B-B14F-4D97-AF65-F5344CB8AC3E}">
        <p14:creationId xmlns:p14="http://schemas.microsoft.com/office/powerpoint/2010/main" val="105923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5EFD-B02D-2C44-8882-6596C86F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671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Anoxia increases the percentage of sediment OC that is bound to Fe</a:t>
            </a:r>
          </a:p>
        </p:txBody>
      </p:sp>
      <p:pic>
        <p:nvPicPr>
          <p:cNvPr id="14" name="Picture 1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1C997B9-C124-CE47-A198-2DEF5BD6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6" y="1909346"/>
            <a:ext cx="5167312" cy="5167312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1D27D26-23AD-7D40-8063-2C155753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39" y="1909346"/>
            <a:ext cx="5167312" cy="516731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0DFDBA1-8497-574B-B14A-0991B2AC3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41"/>
          <a:stretch/>
        </p:blipFill>
        <p:spPr>
          <a:xfrm>
            <a:off x="8104641" y="3923130"/>
            <a:ext cx="4087360" cy="1921079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143E4488-F14C-9240-B91A-D554FDAD7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259"/>
          <a:stretch/>
        </p:blipFill>
        <p:spPr>
          <a:xfrm>
            <a:off x="8081596" y="2002659"/>
            <a:ext cx="3632928" cy="19456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7ACBB-D5D6-1043-901C-D61902C3F9B2}"/>
              </a:ext>
            </a:extLst>
          </p:cNvPr>
          <p:cNvSpPr txBox="1"/>
          <p:nvPr/>
        </p:nvSpPr>
        <p:spPr>
          <a:xfrm>
            <a:off x="876380" y="1277914"/>
            <a:ext cx="546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ea typeface="+mj-ea"/>
                <a:cs typeface="+mj-cs"/>
              </a:rPr>
              <a:t>…by decreasing total sediment OC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ECCF9-F143-1146-B467-5C8DD7829152}"/>
              </a:ext>
            </a:extLst>
          </p:cNvPr>
          <p:cNvSpPr txBox="1"/>
          <p:nvPr/>
        </p:nvSpPr>
        <p:spPr>
          <a:xfrm>
            <a:off x="9898060" y="5474877"/>
            <a:ext cx="68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Fe-OC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BD121-ED78-9B46-8693-5AB72BC7B2CB}"/>
              </a:ext>
            </a:extLst>
          </p:cNvPr>
          <p:cNvSpPr txBox="1"/>
          <p:nvPr/>
        </p:nvSpPr>
        <p:spPr>
          <a:xfrm>
            <a:off x="9898060" y="3607216"/>
            <a:ext cx="68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Fe-OC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0291F1-9A8D-5448-92F6-246B1365B06C}"/>
              </a:ext>
            </a:extLst>
          </p:cNvPr>
          <p:cNvSpPr/>
          <p:nvPr/>
        </p:nvSpPr>
        <p:spPr>
          <a:xfrm>
            <a:off x="1157468" y="2037384"/>
            <a:ext cx="2835798" cy="3958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A9033-0879-164C-A6A8-08DD608EC359}"/>
              </a:ext>
            </a:extLst>
          </p:cNvPr>
          <p:cNvSpPr txBox="1"/>
          <p:nvPr/>
        </p:nvSpPr>
        <p:spPr>
          <a:xfrm>
            <a:off x="3588587" y="632017"/>
            <a:ext cx="7556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Does Fe-OC play a role in freshwater carbon burial?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DF08A-BD23-C449-8856-26F2F8DAD965}"/>
              </a:ext>
            </a:extLst>
          </p:cNvPr>
          <p:cNvSpPr txBox="1"/>
          <p:nvPr/>
        </p:nvSpPr>
        <p:spPr>
          <a:xfrm>
            <a:off x="3588587" y="3710193"/>
            <a:ext cx="7556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How does anoxia impact Fe-OC in freshwater sediments?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310EBEFC-AF94-4840-A038-BBB25CEBA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70" y="816300"/>
            <a:ext cx="3080306" cy="2053537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22B2042-B11C-D34A-90E0-DF630566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0" y="3963324"/>
            <a:ext cx="2980531" cy="22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6C126-0645-FD48-8B44-8898F2B98699}"/>
              </a:ext>
            </a:extLst>
          </p:cNvPr>
          <p:cNvSpPr txBox="1"/>
          <p:nvPr/>
        </p:nvSpPr>
        <p:spPr>
          <a:xfrm>
            <a:off x="3925376" y="1764424"/>
            <a:ext cx="721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concentrations of Fe-OC in FCR and BVR than other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Fe-OC is disproportionately preserved in sediments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DCA28-9879-1046-8A7B-1A20946F4F73}"/>
              </a:ext>
            </a:extLst>
          </p:cNvPr>
          <p:cNvSpPr txBox="1"/>
          <p:nvPr/>
        </p:nvSpPr>
        <p:spPr>
          <a:xfrm>
            <a:off x="3925376" y="4933472"/>
            <a:ext cx="755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short timescales, OC that is not bound to Fe is more sensitive to changes in redox conditions than Fe-OC</a:t>
            </a:r>
          </a:p>
        </p:txBody>
      </p:sp>
    </p:spTree>
    <p:extLst>
      <p:ext uri="{BB962C8B-B14F-4D97-AF65-F5344CB8AC3E}">
        <p14:creationId xmlns:p14="http://schemas.microsoft.com/office/powerpoint/2010/main" val="39574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B9C-A830-854E-930E-C8A57D7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293"/>
            <a:ext cx="10515600" cy="3173413"/>
          </a:xfrm>
        </p:spPr>
        <p:txBody>
          <a:bodyPr>
            <a:noAutofit/>
          </a:bodyPr>
          <a:lstStyle/>
          <a:p>
            <a:r>
              <a:rPr lang="en-US" sz="3200" dirty="0"/>
              <a:t>Huge shout out to Bobbie, Cayelan, Nick Hammond, Maddy Schreiber, and Arpita Das for all their help with this project!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And to Jeb + Jeb’s lab for letting me use their lab equipment last semester! </a:t>
            </a:r>
            <a:r>
              <a:rPr lang="en-US" sz="3200" dirty="0">
                <a:sym typeface="Wingdings" pitchFamily="2" charset="2"/>
              </a:rPr>
              <a:t>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093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A203-D330-904A-A587-D1CA48F8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226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Questions? </a:t>
            </a:r>
            <a:br>
              <a:rPr lang="en-US" sz="3200" dirty="0"/>
            </a:br>
            <a:r>
              <a:rPr lang="en-US" sz="3200" dirty="0"/>
              <a:t>Or thoughts about alternative mechanisms for OC release? </a:t>
            </a:r>
          </a:p>
        </p:txBody>
      </p:sp>
    </p:spTree>
    <p:extLst>
      <p:ext uri="{BB962C8B-B14F-4D97-AF65-F5344CB8AC3E}">
        <p14:creationId xmlns:p14="http://schemas.microsoft.com/office/powerpoint/2010/main" val="34128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9C786-78ED-7F4E-A527-A7E4A7167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3" y="171453"/>
            <a:ext cx="8686799" cy="651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DB601-5651-594F-A775-58CEE09FF9E5}"/>
              </a:ext>
            </a:extLst>
          </p:cNvPr>
          <p:cNvSpPr txBox="1"/>
          <p:nvPr/>
        </p:nvSpPr>
        <p:spPr>
          <a:xfrm>
            <a:off x="2079175" y="1306286"/>
            <a:ext cx="5714999" cy="2427514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 w="3175">
            <a:solidFill>
              <a:schemeClr val="tx1"/>
            </a:solidFill>
          </a:ln>
        </p:spPr>
        <p:txBody>
          <a:bodyPr wrap="square" lIns="274320" rtlCol="0" anchor="ctr">
            <a:no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Century Gothic" panose="020B0502020202020204"/>
              </a:rPr>
              <a:t>Lakes and reservoirs are hotspots for global carbon processing</a:t>
            </a:r>
          </a:p>
        </p:txBody>
      </p:sp>
    </p:spTree>
    <p:extLst>
      <p:ext uri="{BB962C8B-B14F-4D97-AF65-F5344CB8AC3E}">
        <p14:creationId xmlns:p14="http://schemas.microsoft.com/office/powerpoint/2010/main" val="15134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19FE51CD-15E3-FC4F-96DF-54A3EE53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64" y="2835716"/>
            <a:ext cx="4565636" cy="305276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5B372A-F56A-8D4D-A65A-B6651E01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701" y="2835716"/>
            <a:ext cx="2779035" cy="30527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9209D0-466D-B544-8907-1311766F1F82}"/>
              </a:ext>
            </a:extLst>
          </p:cNvPr>
          <p:cNvCxnSpPr>
            <a:cxnSpLocks/>
          </p:cNvCxnSpPr>
          <p:nvPr/>
        </p:nvCxnSpPr>
        <p:spPr>
          <a:xfrm>
            <a:off x="1797200" y="3957798"/>
            <a:ext cx="4069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4BF319-B8E9-EA42-805A-4BD61E73164F}"/>
              </a:ext>
            </a:extLst>
          </p:cNvPr>
          <p:cNvSpPr txBox="1"/>
          <p:nvPr/>
        </p:nvSpPr>
        <p:spPr>
          <a:xfrm>
            <a:off x="5931316" y="35884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µ = 23%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B815FB-690E-B249-8291-F4CF18A530F8}"/>
              </a:ext>
            </a:extLst>
          </p:cNvPr>
          <p:cNvCxnSpPr>
            <a:cxnSpLocks/>
          </p:cNvCxnSpPr>
          <p:nvPr/>
        </p:nvCxnSpPr>
        <p:spPr>
          <a:xfrm>
            <a:off x="1797200" y="3836071"/>
            <a:ext cx="740664" cy="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2C45B5-D10B-CA42-8FD0-CA8107EC1CB6}"/>
              </a:ext>
            </a:extLst>
          </p:cNvPr>
          <p:cNvSpPr txBox="1"/>
          <p:nvPr/>
        </p:nvSpPr>
        <p:spPr>
          <a:xfrm>
            <a:off x="1962978" y="2344658"/>
            <a:ext cx="1236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Brock Lake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µ = 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75B06-CA49-FF4E-9919-81F463592D42}"/>
              </a:ext>
            </a:extLst>
          </p:cNvPr>
          <p:cNvSpPr txBox="1"/>
          <p:nvPr/>
        </p:nvSpPr>
        <p:spPr>
          <a:xfrm>
            <a:off x="4411383" y="5907156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(Lalonde et al. 2012)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EEEB3-6C71-5546-A5D1-DA877A7EBD27}"/>
              </a:ext>
            </a:extLst>
          </p:cNvPr>
          <p:cNvSpPr txBox="1"/>
          <p:nvPr/>
        </p:nvSpPr>
        <p:spPr>
          <a:xfrm>
            <a:off x="7939860" y="5907155"/>
            <a:ext cx="1931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(Peter and Sobek, 2018)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C9C3D9-D1DE-404E-8D90-4CEE9CD4D30C}"/>
              </a:ext>
            </a:extLst>
          </p:cNvPr>
          <p:cNvSpPr txBox="1">
            <a:spLocks/>
          </p:cNvSpPr>
          <p:nvPr/>
        </p:nvSpPr>
        <p:spPr>
          <a:xfrm>
            <a:off x="1307686" y="582510"/>
            <a:ext cx="7886700" cy="541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Century Gothic" panose="020B0502020202020204" pitchFamily="34" charset="0"/>
              </a:rPr>
              <a:t>Fe plays a critical role in marine OC burial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DCF90-B6C5-AB44-93F1-44B3F4F8F18E}"/>
              </a:ext>
            </a:extLst>
          </p:cNvPr>
          <p:cNvSpPr/>
          <p:nvPr/>
        </p:nvSpPr>
        <p:spPr>
          <a:xfrm>
            <a:off x="1307686" y="1137168"/>
            <a:ext cx="102160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  <a:ea typeface="+mj-ea"/>
                <a:cs typeface="+mj-cs"/>
              </a:rPr>
              <a:t>The importance of Fe-OC in freshwater systems is unresolved</a:t>
            </a:r>
          </a:p>
        </p:txBody>
      </p:sp>
    </p:spTree>
    <p:extLst>
      <p:ext uri="{BB962C8B-B14F-4D97-AF65-F5344CB8AC3E}">
        <p14:creationId xmlns:p14="http://schemas.microsoft.com/office/powerpoint/2010/main" val="170985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4120-6A7E-3540-AAFC-2AA675DB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Oxygen concentrations are decreasing in lakes and reservoirs around the world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82CE6A9-5F39-794E-9379-1CE86846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20" y="2932957"/>
            <a:ext cx="11940180" cy="29888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CD3D5A-30B1-2749-AA22-0F3B3ACAA8CA}"/>
              </a:ext>
            </a:extLst>
          </p:cNvPr>
          <p:cNvSpPr txBox="1">
            <a:spLocks/>
          </p:cNvSpPr>
          <p:nvPr/>
        </p:nvSpPr>
        <p:spPr>
          <a:xfrm>
            <a:off x="838200" y="1315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Century Gothic" panose="020B0502020202020204" pitchFamily="34" charset="0"/>
              </a:rPr>
              <a:t>Decreased oxygen concentrations may cause reductive dissolution of Fe-OC complexes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802E42-C66E-354F-9475-9876B246798A}"/>
              </a:ext>
            </a:extLst>
          </p:cNvPr>
          <p:cNvSpPr/>
          <p:nvPr/>
        </p:nvSpPr>
        <p:spPr>
          <a:xfrm>
            <a:off x="1553029" y="4238171"/>
            <a:ext cx="2902857" cy="1183493"/>
          </a:xfrm>
          <a:custGeom>
            <a:avLst/>
            <a:gdLst>
              <a:gd name="connsiteX0" fmla="*/ 0 w 2902857"/>
              <a:gd name="connsiteY0" fmla="*/ 0 h 1183493"/>
              <a:gd name="connsiteX1" fmla="*/ 2902857 w 2902857"/>
              <a:gd name="connsiteY1" fmla="*/ 0 h 1183493"/>
              <a:gd name="connsiteX2" fmla="*/ 2583542 w 2902857"/>
              <a:gd name="connsiteY2" fmla="*/ 653143 h 1183493"/>
              <a:gd name="connsiteX3" fmla="*/ 2235200 w 2902857"/>
              <a:gd name="connsiteY3" fmla="*/ 943429 h 1183493"/>
              <a:gd name="connsiteX4" fmla="*/ 1837534 w 2902857"/>
              <a:gd name="connsiteY4" fmla="*/ 1183493 h 1183493"/>
              <a:gd name="connsiteX5" fmla="*/ 1327736 w 2902857"/>
              <a:gd name="connsiteY5" fmla="*/ 1183493 h 1183493"/>
              <a:gd name="connsiteX6" fmla="*/ 1117343 w 2902857"/>
              <a:gd name="connsiteY6" fmla="*/ 1070204 h 1183493"/>
              <a:gd name="connsiteX7" fmla="*/ 287646 w 2902857"/>
              <a:gd name="connsiteY7" fmla="*/ 666338 h 1183493"/>
              <a:gd name="connsiteX8" fmla="*/ 0 w 2902857"/>
              <a:gd name="connsiteY8" fmla="*/ 0 h 118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183493">
                <a:moveTo>
                  <a:pt x="0" y="0"/>
                </a:moveTo>
                <a:lnTo>
                  <a:pt x="2902857" y="0"/>
                </a:lnTo>
                <a:lnTo>
                  <a:pt x="2583542" y="653143"/>
                </a:lnTo>
                <a:lnTo>
                  <a:pt x="2235200" y="943429"/>
                </a:lnTo>
                <a:lnTo>
                  <a:pt x="1837534" y="1183493"/>
                </a:lnTo>
                <a:lnTo>
                  <a:pt x="1327736" y="1183493"/>
                </a:lnTo>
                <a:lnTo>
                  <a:pt x="1117343" y="1070204"/>
                </a:lnTo>
                <a:lnTo>
                  <a:pt x="287646" y="666338"/>
                </a:lnTo>
                <a:lnTo>
                  <a:pt x="0" y="0"/>
                </a:lnTo>
                <a:close/>
              </a:path>
            </a:pathLst>
          </a:custGeom>
          <a:solidFill>
            <a:srgbClr val="44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8FB58CA-47A0-3E40-8288-33E20FAED60D}"/>
              </a:ext>
            </a:extLst>
          </p:cNvPr>
          <p:cNvSpPr/>
          <p:nvPr/>
        </p:nvSpPr>
        <p:spPr>
          <a:xfrm>
            <a:off x="7350826" y="4797631"/>
            <a:ext cx="2339439" cy="641268"/>
          </a:xfrm>
          <a:custGeom>
            <a:avLst/>
            <a:gdLst>
              <a:gd name="connsiteX0" fmla="*/ 0 w 2339439"/>
              <a:gd name="connsiteY0" fmla="*/ 35626 h 641268"/>
              <a:gd name="connsiteX1" fmla="*/ 2339439 w 2339439"/>
              <a:gd name="connsiteY1" fmla="*/ 0 h 641268"/>
              <a:gd name="connsiteX2" fmla="*/ 2232561 w 2339439"/>
              <a:gd name="connsiteY2" fmla="*/ 403761 h 641268"/>
              <a:gd name="connsiteX3" fmla="*/ 1852551 w 2339439"/>
              <a:gd name="connsiteY3" fmla="*/ 427512 h 641268"/>
              <a:gd name="connsiteX4" fmla="*/ 1460665 w 2339439"/>
              <a:gd name="connsiteY4" fmla="*/ 641268 h 641268"/>
              <a:gd name="connsiteX5" fmla="*/ 1223158 w 2339439"/>
              <a:gd name="connsiteY5" fmla="*/ 641268 h 641268"/>
              <a:gd name="connsiteX6" fmla="*/ 997527 w 2339439"/>
              <a:gd name="connsiteY6" fmla="*/ 629392 h 641268"/>
              <a:gd name="connsiteX7" fmla="*/ 807522 w 2339439"/>
              <a:gd name="connsiteY7" fmla="*/ 498764 h 641268"/>
              <a:gd name="connsiteX8" fmla="*/ 415636 w 2339439"/>
              <a:gd name="connsiteY8" fmla="*/ 344385 h 641268"/>
              <a:gd name="connsiteX9" fmla="*/ 0 w 2339439"/>
              <a:gd name="connsiteY9" fmla="*/ 201881 h 641268"/>
              <a:gd name="connsiteX10" fmla="*/ 0 w 2339439"/>
              <a:gd name="connsiteY10" fmla="*/ 35626 h 64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9439" h="641268">
                <a:moveTo>
                  <a:pt x="0" y="35626"/>
                </a:moveTo>
                <a:lnTo>
                  <a:pt x="2339439" y="0"/>
                </a:lnTo>
                <a:lnTo>
                  <a:pt x="2232561" y="403761"/>
                </a:lnTo>
                <a:lnTo>
                  <a:pt x="1852551" y="427512"/>
                </a:lnTo>
                <a:lnTo>
                  <a:pt x="1460665" y="641268"/>
                </a:lnTo>
                <a:lnTo>
                  <a:pt x="1223158" y="641268"/>
                </a:lnTo>
                <a:lnTo>
                  <a:pt x="997527" y="629392"/>
                </a:lnTo>
                <a:lnTo>
                  <a:pt x="807522" y="498764"/>
                </a:lnTo>
                <a:lnTo>
                  <a:pt x="415636" y="344385"/>
                </a:lnTo>
                <a:lnTo>
                  <a:pt x="0" y="201881"/>
                </a:lnTo>
                <a:lnTo>
                  <a:pt x="0" y="35626"/>
                </a:lnTo>
                <a:close/>
              </a:path>
            </a:pathLst>
          </a:custGeom>
          <a:solidFill>
            <a:srgbClr val="EE4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E900246E-6A08-C34F-89C6-71D9D03D0525}"/>
              </a:ext>
            </a:extLst>
          </p:cNvPr>
          <p:cNvSpPr/>
          <p:nvPr/>
        </p:nvSpPr>
        <p:spPr>
          <a:xfrm>
            <a:off x="5138467" y="5975290"/>
            <a:ext cx="1915065" cy="517585"/>
          </a:xfrm>
          <a:prstGeom prst="curvedUpArrow">
            <a:avLst>
              <a:gd name="adj1" fmla="val 31563"/>
              <a:gd name="adj2" fmla="val 10712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B699F0-94CE-BB40-B4F5-2EF371D49389}"/>
              </a:ext>
            </a:extLst>
          </p:cNvPr>
          <p:cNvSpPr/>
          <p:nvPr/>
        </p:nvSpPr>
        <p:spPr>
          <a:xfrm>
            <a:off x="621102" y="3262759"/>
            <a:ext cx="10751748" cy="1409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64941C-5BFC-004D-A307-87F98EE421A2}"/>
              </a:ext>
            </a:extLst>
          </p:cNvPr>
          <p:cNvSpPr/>
          <p:nvPr/>
        </p:nvSpPr>
        <p:spPr>
          <a:xfrm>
            <a:off x="621102" y="1174797"/>
            <a:ext cx="10751748" cy="1409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BBCD5-1A98-624C-8545-82D582DE2FF8}"/>
              </a:ext>
            </a:extLst>
          </p:cNvPr>
          <p:cNvSpPr txBox="1"/>
          <p:nvPr/>
        </p:nvSpPr>
        <p:spPr>
          <a:xfrm>
            <a:off x="793630" y="1587259"/>
            <a:ext cx="1052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Does Fe-OC play a role in freshwater carbon burial?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BB247-EF9A-6341-9911-00E9082A57F1}"/>
              </a:ext>
            </a:extLst>
          </p:cNvPr>
          <p:cNvSpPr txBox="1"/>
          <p:nvPr/>
        </p:nvSpPr>
        <p:spPr>
          <a:xfrm>
            <a:off x="793630" y="3429000"/>
            <a:ext cx="10351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How does anoxia impact Fe-OC in freshwater sediments?</a:t>
            </a:r>
          </a:p>
        </p:txBody>
      </p:sp>
    </p:spTree>
    <p:extLst>
      <p:ext uri="{BB962C8B-B14F-4D97-AF65-F5344CB8AC3E}">
        <p14:creationId xmlns:p14="http://schemas.microsoft.com/office/powerpoint/2010/main" val="88632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CE52-E80A-0F47-A6AB-A1D663B6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Does Fe-OC play a role in freshwater carbon burial?</a:t>
            </a:r>
            <a:endParaRPr lang="en-US" sz="3200" dirty="0"/>
          </a:p>
        </p:txBody>
      </p:sp>
      <p:pic>
        <p:nvPicPr>
          <p:cNvPr id="10" name="Picture 9" descr="A person holding a fish&#10;&#10;Description automatically generated with low confidence">
            <a:extLst>
              <a:ext uri="{FF2B5EF4-FFF2-40B4-BE49-F238E27FC236}">
                <a16:creationId xmlns:a16="http://schemas.microsoft.com/office/drawing/2014/main" id="{45D218CB-C92F-2147-A435-9FD3CD3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9" y="1769765"/>
            <a:ext cx="4044488" cy="4447064"/>
          </a:xfrm>
          <a:prstGeom prst="rect">
            <a:avLst/>
          </a:prstGeom>
        </p:spPr>
      </p:pic>
      <p:pic>
        <p:nvPicPr>
          <p:cNvPr id="12" name="Picture 11" descr="A person holding a fish&#10;&#10;Description automatically generated with low confidence">
            <a:extLst>
              <a:ext uri="{FF2B5EF4-FFF2-40B4-BE49-F238E27FC236}">
                <a16:creationId xmlns:a16="http://schemas.microsoft.com/office/drawing/2014/main" id="{11FA028D-1B46-CE46-B196-E6DD6282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14" y="1769765"/>
            <a:ext cx="3335298" cy="4447064"/>
          </a:xfrm>
          <a:prstGeom prst="rect">
            <a:avLst/>
          </a:prstGeom>
        </p:spPr>
      </p:pic>
      <p:pic>
        <p:nvPicPr>
          <p:cNvPr id="14" name="Picture 13" descr="A person on a boat&#10;&#10;Description automatically generated with low confidence">
            <a:extLst>
              <a:ext uri="{FF2B5EF4-FFF2-40B4-BE49-F238E27FC236}">
                <a16:creationId xmlns:a16="http://schemas.microsoft.com/office/drawing/2014/main" id="{50B8E40A-78C5-4F4D-AB62-6E980F813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89" y="1769765"/>
            <a:ext cx="3335298" cy="4447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89A7A0-944D-5240-9B00-75070F442114}"/>
              </a:ext>
            </a:extLst>
          </p:cNvPr>
          <p:cNvSpPr txBox="1"/>
          <p:nvPr/>
        </p:nvSpPr>
        <p:spPr>
          <a:xfrm>
            <a:off x="2961358" y="6349497"/>
            <a:ext cx="3312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Top 1cm of sediment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F93A5-174B-A64C-991F-AB9D65699FB7}"/>
              </a:ext>
            </a:extLst>
          </p:cNvPr>
          <p:cNvSpPr txBox="1"/>
          <p:nvPr/>
        </p:nvSpPr>
        <p:spPr>
          <a:xfrm>
            <a:off x="8419872" y="63172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Gothic" panose="020B0502020202020204" pitchFamily="34" charset="0"/>
              </a:rPr>
              <a:t>Sedimenting</a:t>
            </a:r>
            <a:r>
              <a:rPr lang="en-US" sz="2400" dirty="0">
                <a:latin typeface="Century Gothic" panose="020B0502020202020204" pitchFamily="34" charset="0"/>
              </a:rPr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182812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CE52-E80A-0F47-A6AB-A1D663B6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Does Fe-OC play a role in freshwater carbon burial?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44B7B-371B-7B49-B80F-9F81729D7BB0}"/>
              </a:ext>
            </a:extLst>
          </p:cNvPr>
          <p:cNvSpPr txBox="1"/>
          <p:nvPr/>
        </p:nvSpPr>
        <p:spPr>
          <a:xfrm>
            <a:off x="7798278" y="2121546"/>
            <a:ext cx="370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Fe-OC levels in two VA reservoirs are higher than those reported for marine sediments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86B53-AE7A-8D4F-8E15-38669070DCD4}"/>
              </a:ext>
            </a:extLst>
          </p:cNvPr>
          <p:cNvSpPr txBox="1"/>
          <p:nvPr/>
        </p:nvSpPr>
        <p:spPr>
          <a:xfrm>
            <a:off x="7798278" y="4120702"/>
            <a:ext cx="355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Fe-OC is preferentially preserved in the top centimeter of sediment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72476-8319-9642-8C1A-62ED94EF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5032"/>
            <a:ext cx="6527008" cy="43513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8C5DF4-70C7-4C42-9276-68647ECC09D2}"/>
              </a:ext>
            </a:extLst>
          </p:cNvPr>
          <p:cNvSpPr/>
          <p:nvPr/>
        </p:nvSpPr>
        <p:spPr>
          <a:xfrm>
            <a:off x="3829050" y="1690688"/>
            <a:ext cx="2514600" cy="4605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4B4B5D-B9F9-4443-9E8C-6C4EC78BA023}"/>
              </a:ext>
            </a:extLst>
          </p:cNvPr>
          <p:cNvCxnSpPr>
            <a:cxnSpLocks/>
          </p:cNvCxnSpPr>
          <p:nvPr/>
        </p:nvCxnSpPr>
        <p:spPr>
          <a:xfrm>
            <a:off x="1359050" y="4453098"/>
            <a:ext cx="43452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C7CD7-BAD6-EF47-9F51-A3DCA3B384D6}"/>
              </a:ext>
            </a:extLst>
          </p:cNvPr>
          <p:cNvCxnSpPr>
            <a:cxnSpLocks/>
          </p:cNvCxnSpPr>
          <p:nvPr/>
        </p:nvCxnSpPr>
        <p:spPr>
          <a:xfrm>
            <a:off x="1359050" y="5537827"/>
            <a:ext cx="43452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9AC8A7-0802-0142-94A7-2ACCC7874E84}"/>
              </a:ext>
            </a:extLst>
          </p:cNvPr>
          <p:cNvSpPr txBox="1"/>
          <p:nvPr/>
        </p:nvSpPr>
        <p:spPr>
          <a:xfrm>
            <a:off x="3992463" y="4031816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Ocean sediment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7588C-259C-AA4A-9309-8AC732A23E7A}"/>
              </a:ext>
            </a:extLst>
          </p:cNvPr>
          <p:cNvSpPr txBox="1"/>
          <p:nvPr/>
        </p:nvSpPr>
        <p:spPr>
          <a:xfrm>
            <a:off x="4320170" y="5168495"/>
            <a:ext cx="14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Swedish lakes</a:t>
            </a:r>
          </a:p>
        </p:txBody>
      </p:sp>
    </p:spTree>
    <p:extLst>
      <p:ext uri="{BB962C8B-B14F-4D97-AF65-F5344CB8AC3E}">
        <p14:creationId xmlns:p14="http://schemas.microsoft.com/office/powerpoint/2010/main" val="10336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1" animBg="1"/>
      <p:bldP spid="13" grpId="0"/>
      <p:bldP spid="13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40F7-8EA9-A243-80D0-030E9E42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How does anoxia impact Fe-OC in freshwater sediments?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4B6CB6-BDAB-4141-AF66-4A2F2FFE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8" y="2110671"/>
            <a:ext cx="5510722" cy="41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3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762549E6-B2FA-C547-B5FC-9013CA084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599" b="7350"/>
          <a:stretch/>
        </p:blipFill>
        <p:spPr>
          <a:xfrm>
            <a:off x="477476" y="2526000"/>
            <a:ext cx="7853537" cy="1653165"/>
          </a:xfrm>
          <a:prstGeom prst="rect">
            <a:avLst/>
          </a:prstGeom>
        </p:spPr>
      </p:pic>
      <p:pic>
        <p:nvPicPr>
          <p:cNvPr id="6" name="Content Placeholder 12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A419B704-8638-5A46-8C34-52D8A15A8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87"/>
          <a:stretch/>
        </p:blipFill>
        <p:spPr>
          <a:xfrm>
            <a:off x="477476" y="5889216"/>
            <a:ext cx="7853537" cy="652900"/>
          </a:xfrm>
          <a:prstGeom prst="rect">
            <a:avLst/>
          </a:prstGeom>
        </p:spPr>
      </p:pic>
      <p:pic>
        <p:nvPicPr>
          <p:cNvPr id="7" name="Content Placeholder 12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E66DF82C-DCF4-4B4A-ABD3-1F09E27B7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91"/>
          <a:stretch/>
        </p:blipFill>
        <p:spPr>
          <a:xfrm>
            <a:off x="246248" y="1900429"/>
            <a:ext cx="7853537" cy="519052"/>
          </a:xfrm>
          <a:prstGeom prst="rect">
            <a:avLst/>
          </a:prstGeom>
        </p:spPr>
      </p:pic>
      <p:pic>
        <p:nvPicPr>
          <p:cNvPr id="5" name="Content Placeholder 12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178E7309-1997-AE44-AB0D-D0BB5482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41" b="49563"/>
          <a:stretch/>
        </p:blipFill>
        <p:spPr>
          <a:xfrm>
            <a:off x="477476" y="4221479"/>
            <a:ext cx="7853539" cy="1743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5CD8A2-4211-3246-AC72-7174067C9435}"/>
              </a:ext>
            </a:extLst>
          </p:cNvPr>
          <p:cNvSpPr/>
          <p:nvPr/>
        </p:nvSpPr>
        <p:spPr>
          <a:xfrm>
            <a:off x="890715" y="4310705"/>
            <a:ext cx="3333911" cy="158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97BC5D-D181-0B44-8306-79B3D725F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41"/>
          <a:stretch/>
        </p:blipFill>
        <p:spPr>
          <a:xfrm>
            <a:off x="8494989" y="3923130"/>
            <a:ext cx="3697011" cy="173761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94F937B-11AB-C64F-973E-127615882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259"/>
          <a:stretch/>
        </p:blipFill>
        <p:spPr>
          <a:xfrm>
            <a:off x="8428546" y="2002660"/>
            <a:ext cx="3285978" cy="17598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4987DA9-99BD-9D4F-B277-092F4918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How does anoxia impact Fe-OC in freshwater sediments?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F91B4-D6EC-B649-BA54-1024B44A9C39}"/>
              </a:ext>
            </a:extLst>
          </p:cNvPr>
          <p:cNvSpPr/>
          <p:nvPr/>
        </p:nvSpPr>
        <p:spPr>
          <a:xfrm>
            <a:off x="890714" y="2569681"/>
            <a:ext cx="3333911" cy="158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367</Words>
  <Application>Microsoft Macintosh PowerPoint</Application>
  <PresentationFormat>Widescreen</PresentationFormat>
  <Paragraphs>42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Testing the “rusty sink” in freshwater sediment</vt:lpstr>
      <vt:lpstr>PowerPoint Presentation</vt:lpstr>
      <vt:lpstr>PowerPoint Presentation</vt:lpstr>
      <vt:lpstr>Oxygen concentrations are decreasing in lakes and reservoirs around the world</vt:lpstr>
      <vt:lpstr>PowerPoint Presentation</vt:lpstr>
      <vt:lpstr>Does Fe-OC play a role in freshwater carbon burial?</vt:lpstr>
      <vt:lpstr>Does Fe-OC play a role in freshwater carbon burial?</vt:lpstr>
      <vt:lpstr>How does anoxia impact Fe-OC in freshwater sediments?</vt:lpstr>
      <vt:lpstr>How does anoxia impact Fe-OC in freshwater sediments?</vt:lpstr>
      <vt:lpstr>Anoxia increases the percentage of sediment OC that is bound to Fe</vt:lpstr>
      <vt:lpstr>PowerPoint Presentation</vt:lpstr>
      <vt:lpstr>Huge shout out to Bobbie, Cayelan, Nick Hammond, Maddy Schreiber, and Arpita Das for all their help with this project!  And to Jeb + Jeb’s lab for letting me use their lab equipment last semester! </vt:lpstr>
      <vt:lpstr>Questions?  Or thoughts about alternative mechanisms for OC release?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Fe-OC in freshwater sediment</dc:title>
  <dc:creator>Abby Lewis</dc:creator>
  <cp:lastModifiedBy>Abby Lewis</cp:lastModifiedBy>
  <cp:revision>3</cp:revision>
  <dcterms:created xsi:type="dcterms:W3CDTF">2022-02-17T18:35:48Z</dcterms:created>
  <dcterms:modified xsi:type="dcterms:W3CDTF">2022-02-22T21:21:42Z</dcterms:modified>
</cp:coreProperties>
</file>